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6" r:id="rId3"/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Questrial"/>
      <p:regular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Questrial-regular.fntdata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  <p:sp>
        <p:nvSpPr>
          <p:cNvPr id="171" name="Shape 171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  <p:sp>
        <p:nvSpPr>
          <p:cNvPr id="178" name="Shape 178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  <p:sp>
        <p:nvSpPr>
          <p:cNvPr id="185" name="Shape 185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  <p:sp>
        <p:nvSpPr>
          <p:cNvPr id="192" name="Shape 192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  <p:sp>
        <p:nvSpPr>
          <p:cNvPr id="199" name="Shape 199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  <p:sp>
        <p:nvSpPr>
          <p:cNvPr id="206" name="Shape 206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  <p:sp>
        <p:nvSpPr>
          <p:cNvPr id="213" name="Shape 213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buFont typeface="Arial"/>
              <a:buNone/>
            </a:pPr>
            <a:r>
              <a:t/>
            </a:r>
            <a:endParaRPr b="0" i="0" sz="1100" u="none" cap="none" strike="noStrike"/>
          </a:p>
        </p:txBody>
      </p:sp>
      <p:sp>
        <p:nvSpPr>
          <p:cNvPr id="220" name="Shape 220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/>
          <p:nvPr>
            <p:ph type="ctrTitle"/>
          </p:nvPr>
        </p:nvSpPr>
        <p:spPr>
          <a:xfrm>
            <a:off x="1313258" y="457200"/>
            <a:ext cx="6507300" cy="24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36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" type="subTitle"/>
          </p:nvPr>
        </p:nvSpPr>
        <p:spPr>
          <a:xfrm>
            <a:off x="1313258" y="2914650"/>
            <a:ext cx="65073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ctr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6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ctr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ctr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ctr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ctr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">
  <p:cSld name="Title and Conten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4" name="Shape 64"/>
          <p:cNvSpPr txBox="1"/>
          <p:nvPr>
            <p:ph idx="1" type="body"/>
          </p:nvPr>
        </p:nvSpPr>
        <p:spPr>
          <a:xfrm>
            <a:off x="856058" y="2000249"/>
            <a:ext cx="74295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254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100" lvl="1" marL="558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635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1313259" y="2481434"/>
            <a:ext cx="6515100" cy="11015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30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1313257" y="3583035"/>
            <a:ext cx="65151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1" name="Shape 71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Obj">
  <p:cSld name="Two Conten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856058" y="2000249"/>
            <a:ext cx="36576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381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lvl="1" marL="558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2" type="body"/>
          </p:nvPr>
        </p:nvSpPr>
        <p:spPr>
          <a:xfrm>
            <a:off x="4627958" y="2000250"/>
            <a:ext cx="36576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381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lvl="1" marL="558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0" name="Shape 80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TxTwoObj">
  <p:cSld name="Comparis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1071959" y="1993899"/>
            <a:ext cx="3441599" cy="4322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4" name="Shape 84"/>
          <p:cNvSpPr txBox="1"/>
          <p:nvPr>
            <p:ph idx="2" type="body"/>
          </p:nvPr>
        </p:nvSpPr>
        <p:spPr>
          <a:xfrm>
            <a:off x="856058" y="2432445"/>
            <a:ext cx="3657600" cy="19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lvl="1" marL="558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3" type="body"/>
          </p:nvPr>
        </p:nvSpPr>
        <p:spPr>
          <a:xfrm>
            <a:off x="4832349" y="2000250"/>
            <a:ext cx="3453300" cy="4322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4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1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6" name="Shape 86"/>
          <p:cNvSpPr txBox="1"/>
          <p:nvPr>
            <p:ph idx="4" type="body"/>
          </p:nvPr>
        </p:nvSpPr>
        <p:spPr>
          <a:xfrm>
            <a:off x="4627958" y="2432445"/>
            <a:ext cx="3657600" cy="1911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381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63500" lvl="1" marL="558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762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-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-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8" name="Shape 88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2" name="Shape 92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4" name="Shape 94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objTx">
  <p:cSld name="Content with Caption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856058" y="1200150"/>
            <a:ext cx="26619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3827858" y="457200"/>
            <a:ext cx="44577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254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100" lvl="1" marL="558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635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381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381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381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381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02" name="Shape 102"/>
          <p:cNvSpPr txBox="1"/>
          <p:nvPr>
            <p:ph idx="2" type="body"/>
          </p:nvPr>
        </p:nvSpPr>
        <p:spPr>
          <a:xfrm>
            <a:off x="856058" y="2228850"/>
            <a:ext cx="2661900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8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03" name="Shape 103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04" name="Shape 104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05" name="Shape 105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picTx">
  <p:cSld name="Picture with Ca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856058" y="1200150"/>
            <a:ext cx="40005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1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8" name="Shape 108"/>
          <p:cNvSpPr/>
          <p:nvPr>
            <p:ph idx="2" type="pic"/>
          </p:nvPr>
        </p:nvSpPr>
        <p:spPr>
          <a:xfrm>
            <a:off x="5575299" y="-13716"/>
            <a:ext cx="2457599" cy="5177700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68575" lIns="68575" rIns="68575" tIns="685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BFBFBF"/>
              </a:buClr>
              <a:buSzPct val="91666"/>
              <a:buFont typeface="Questrial"/>
              <a:buNone/>
              <a:defRPr b="1" i="0" sz="12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856058" y="2228850"/>
            <a:ext cx="4000500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8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0" name="Shape 110"/>
          <p:cNvSpPr txBox="1"/>
          <p:nvPr>
            <p:ph idx="10" type="dt"/>
          </p:nvPr>
        </p:nvSpPr>
        <p:spPr>
          <a:xfrm>
            <a:off x="4799408" y="4412456"/>
            <a:ext cx="6857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1" name="Shape 111"/>
          <p:cNvSpPr txBox="1"/>
          <p:nvPr>
            <p:ph idx="11" type="ftr"/>
          </p:nvPr>
        </p:nvSpPr>
        <p:spPr>
          <a:xfrm>
            <a:off x="856058" y="4412456"/>
            <a:ext cx="38288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2" name="Shape 112"/>
          <p:cNvSpPr txBox="1"/>
          <p:nvPr>
            <p:ph idx="12" type="sldNum"/>
          </p:nvPr>
        </p:nvSpPr>
        <p:spPr>
          <a:xfrm>
            <a:off x="8056957" y="4412456"/>
            <a:ext cx="241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noramic Picture with Caption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856058" y="3549648"/>
            <a:ext cx="7429500" cy="4250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15" name="Shape 115"/>
          <p:cNvSpPr/>
          <p:nvPr>
            <p:ph idx="2" type="pic"/>
          </p:nvPr>
        </p:nvSpPr>
        <p:spPr>
          <a:xfrm>
            <a:off x="1484708" y="699084"/>
            <a:ext cx="6169499" cy="2373899"/>
          </a:xfrm>
          <a:prstGeom prst="roundRect">
            <a:avLst>
              <a:gd fmla="val 4380" name="adj"/>
            </a:avLst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68575" lIns="68575" rIns="68575" tIns="685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rgbClr val="BFBFBF"/>
              </a:buClr>
              <a:buSzPct val="91666"/>
              <a:buFont typeface="Questrial"/>
              <a:buNone/>
              <a:defRPr b="1" i="0" sz="12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>
                <a:schemeClr val="lt1"/>
              </a:buClr>
              <a:buSzPct val="91666"/>
              <a:buFont typeface="Questrial"/>
              <a:buNone/>
              <a:defRPr b="0" i="0" sz="12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856058" y="3974702"/>
            <a:ext cx="7429500" cy="3704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8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1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7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19" name="Shape 119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Caption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856058" y="457200"/>
            <a:ext cx="74295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856058" y="3257550"/>
            <a:ext cx="7429500" cy="1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 with Caption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/>
        </p:nvSpPr>
        <p:spPr>
          <a:xfrm>
            <a:off x="627459" y="59011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Questrial"/>
              <a:buNone/>
            </a:pPr>
            <a:r>
              <a:rPr b="0" i="0" lang="en" sz="60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7828357" y="2057400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Questrial"/>
              <a:buNone/>
            </a:pPr>
            <a:r>
              <a:rPr b="0" i="0" lang="en" sz="60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</a:p>
        </p:txBody>
      </p:sp>
      <p:sp>
        <p:nvSpPr>
          <p:cNvPr id="129" name="Shape 129"/>
          <p:cNvSpPr txBox="1"/>
          <p:nvPr>
            <p:ph type="title"/>
          </p:nvPr>
        </p:nvSpPr>
        <p:spPr>
          <a:xfrm>
            <a:off x="1084658" y="457200"/>
            <a:ext cx="69723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1256108" y="2514600"/>
            <a:ext cx="6629400" cy="2858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1" name="Shape 131"/>
          <p:cNvSpPr txBox="1"/>
          <p:nvPr>
            <p:ph idx="2" type="body"/>
          </p:nvPr>
        </p:nvSpPr>
        <p:spPr>
          <a:xfrm>
            <a:off x="856058" y="3257550"/>
            <a:ext cx="7429500" cy="10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2159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100" lvl="1" marL="558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635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2" name="Shape 132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3" name="Shape 133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Name Card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/>
          <p:nvPr>
            <p:ph type="title"/>
          </p:nvPr>
        </p:nvSpPr>
        <p:spPr>
          <a:xfrm>
            <a:off x="856058" y="2481434"/>
            <a:ext cx="7429500" cy="11015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856056" y="3583035"/>
            <a:ext cx="74295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254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100" lvl="1" marL="558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635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8" name="Shape 138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39" name="Shape 139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0" name="Shape 140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 Name Card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/>
        </p:nvSpPr>
        <p:spPr>
          <a:xfrm>
            <a:off x="627459" y="590118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Questrial"/>
              <a:buNone/>
            </a:pPr>
            <a:r>
              <a:rPr b="0" i="0" lang="en" sz="60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“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7828357" y="2057400"/>
            <a:ext cx="4572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Questrial"/>
              <a:buNone/>
            </a:pPr>
            <a:r>
              <a:rPr b="0" i="0" lang="en" sz="6000" u="none" cap="none" strike="noStrike">
                <a:solidFill>
                  <a:schemeClr val="accent1"/>
                </a:solidFill>
                <a:latin typeface="Questrial"/>
                <a:ea typeface="Questrial"/>
                <a:cs typeface="Questrial"/>
                <a:sym typeface="Questrial"/>
              </a:rPr>
              <a:t>”</a:t>
            </a:r>
          </a:p>
        </p:txBody>
      </p:sp>
      <p:sp>
        <p:nvSpPr>
          <p:cNvPr id="144" name="Shape 144"/>
          <p:cNvSpPr txBox="1"/>
          <p:nvPr>
            <p:ph type="title"/>
          </p:nvPr>
        </p:nvSpPr>
        <p:spPr>
          <a:xfrm>
            <a:off x="1084658" y="457200"/>
            <a:ext cx="69723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856058" y="2914650"/>
            <a:ext cx="7429500" cy="666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-215900" lvl="0" marL="215900" marR="0" rtl="0" algn="l">
              <a:lnSpc>
                <a:spcPct val="100000"/>
              </a:lnSpc>
              <a:spcBef>
                <a:spcPts val="4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100" lvl="1" marL="558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635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6" name="Shape 146"/>
          <p:cNvSpPr txBox="1"/>
          <p:nvPr>
            <p:ph idx="2" type="body"/>
          </p:nvPr>
        </p:nvSpPr>
        <p:spPr>
          <a:xfrm>
            <a:off x="856058" y="3581400"/>
            <a:ext cx="74295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7" name="Shape 147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8" name="Shape 148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49" name="Shape 149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ue or False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856058" y="457200"/>
            <a:ext cx="7429500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856058" y="2628900"/>
            <a:ext cx="7429500" cy="628499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rIns="68575" tIns="68575"/>
          <a:lstStyle>
            <a:lvl1pPr indent="-215900" lvl="0" marL="215900" marR="0" rtl="0" algn="l">
              <a:lnSpc>
                <a:spcPct val="100000"/>
              </a:lnSpc>
              <a:spcBef>
                <a:spcPts val="4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21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100" lvl="1" marL="558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635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3" name="Shape 153"/>
          <p:cNvSpPr txBox="1"/>
          <p:nvPr>
            <p:ph idx="2" type="body"/>
          </p:nvPr>
        </p:nvSpPr>
        <p:spPr>
          <a:xfrm>
            <a:off x="856058" y="3257550"/>
            <a:ext cx="7429500" cy="10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Font typeface="Arial"/>
              <a:buNone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4" name="Shape 154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5" name="Shape 155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56" name="Shape 156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x">
  <p:cSld name="Title and Vertical Text"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 rot="5400000">
            <a:off x="3399157" y="-542850"/>
            <a:ext cx="2343299" cy="74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254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100" lvl="1" marL="558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635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0" name="Shape 160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1" name="Shape 161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2" name="Shape 162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vertTitleAndTx">
  <p:cSld name="Vertical Title and Text"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 rot="5400000">
            <a:off x="5513557" y="1571398"/>
            <a:ext cx="3886200" cy="165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 rot="5400000">
            <a:off x="1741808" y="-428700"/>
            <a:ext cx="3886200" cy="56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rIns="68575" tIns="68575"/>
          <a:lstStyle>
            <a:lvl1pPr indent="-254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100" lvl="1" marL="558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635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6" name="Shape 166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7" name="Shape 167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168" name="Shape 168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49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5" Type="http://schemas.openxmlformats.org/officeDocument/2006/relationships/slideLayout" Target="../slideLayouts/slideLayout15.xml"/><Relationship Id="rId19" Type="http://schemas.openxmlformats.org/officeDocument/2006/relationships/theme" Target="../theme/theme2.xml"/><Relationship Id="rId6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28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 rotWithShape="1">
          <a:blip r:embed="rId1">
            <a:alphaModFix/>
          </a:blip>
          <a:stretch>
            <a:fillRect b="0" l="0" r="0" t="0"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45833"/>
              <a:buFont typeface="Questrial"/>
              <a:buNone/>
              <a:defRPr b="0" i="0" sz="2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0" marR="0" rtl="0" algn="l">
              <a:spcBef>
                <a:spcPts val="0"/>
              </a:spcBef>
              <a:buClr>
                <a:schemeClr val="lt2"/>
              </a:buClr>
              <a:buSzPct val="78571"/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2pPr>
            <a:lvl3pPr indent="0" lvl="2" marL="0" marR="0" rtl="0" algn="l">
              <a:spcBef>
                <a:spcPts val="0"/>
              </a:spcBef>
              <a:buClr>
                <a:schemeClr val="lt2"/>
              </a:buClr>
              <a:buSzPct val="78571"/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3pPr>
            <a:lvl4pPr indent="0" lvl="3" marL="0" marR="0" rtl="0" algn="l">
              <a:spcBef>
                <a:spcPts val="0"/>
              </a:spcBef>
              <a:buClr>
                <a:schemeClr val="lt2"/>
              </a:buClr>
              <a:buSzPct val="78571"/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4pPr>
            <a:lvl5pPr indent="0" lvl="4" marL="0" marR="0" rtl="0" algn="l">
              <a:spcBef>
                <a:spcPts val="0"/>
              </a:spcBef>
              <a:buClr>
                <a:schemeClr val="lt2"/>
              </a:buClr>
              <a:buSzPct val="78571"/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5pPr>
            <a:lvl6pPr indent="0" lvl="5" marL="0" marR="0" rtl="0" algn="l">
              <a:spcBef>
                <a:spcPts val="0"/>
              </a:spcBef>
              <a:buClr>
                <a:schemeClr val="lt2"/>
              </a:buClr>
              <a:buSzPct val="78571"/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6pPr>
            <a:lvl7pPr indent="0" lvl="6" marL="0" marR="0" rtl="0" algn="l">
              <a:spcBef>
                <a:spcPts val="0"/>
              </a:spcBef>
              <a:buClr>
                <a:schemeClr val="lt2"/>
              </a:buClr>
              <a:buSzPct val="78571"/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7pPr>
            <a:lvl8pPr indent="0" lvl="7" marL="0" marR="0" rtl="0" algn="l">
              <a:spcBef>
                <a:spcPts val="0"/>
              </a:spcBef>
              <a:buClr>
                <a:schemeClr val="lt2"/>
              </a:buClr>
              <a:buSzPct val="78571"/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8pPr>
            <a:lvl9pPr indent="0" lvl="8" marL="0" marR="0" rtl="0" algn="l">
              <a:spcBef>
                <a:spcPts val="0"/>
              </a:spcBef>
              <a:buClr>
                <a:schemeClr val="lt2"/>
              </a:buClr>
              <a:buSzPct val="78571"/>
              <a:buFont typeface="Arial"/>
              <a:buNone/>
              <a:defRPr b="0" i="0" sz="1400" u="none" cap="none" strike="noStrike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856058" y="2000249"/>
            <a:ext cx="74295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-25400" lvl="0" marL="2159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5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-38100" lvl="1" marL="558800" marR="0" rtl="0" algn="l">
              <a:lnSpc>
                <a:spcPct val="100000"/>
              </a:lnSpc>
              <a:spcBef>
                <a:spcPts val="3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4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-63500" lvl="2" marL="901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2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12700" lvl="3" marL="11557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12700" lvl="4" marL="14986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1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-63500" lvl="5" marL="18923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-63500" lvl="6" marL="22352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-63500" lvl="7" marL="25781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-63500" lvl="8" marL="2921000" marR="0" rtl="0" algn="l">
              <a:lnSpc>
                <a:spcPct val="100000"/>
              </a:lnSpc>
              <a:spcBef>
                <a:spcPts val="200"/>
              </a:spcBef>
              <a:spcAft>
                <a:spcPts val="500"/>
              </a:spcAft>
              <a:buClr>
                <a:schemeClr val="lt1"/>
              </a:buClr>
              <a:buSzPct val="100000"/>
              <a:buFont typeface="Arial"/>
              <a:buChar char="•"/>
              <a:defRPr b="0" i="0" sz="9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6628207" y="4412456"/>
            <a:ext cx="12002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157142"/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856058" y="4412456"/>
            <a:ext cx="56580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rIns="68575" tIns="6857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157142"/>
              <a:buFont typeface="Questrial"/>
              <a:buNone/>
              <a:defRPr b="1" i="0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defRPr>
            </a:lvl1pPr>
            <a:lvl2pPr indent="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2pPr>
            <a:lvl3pPr indent="0" lvl="2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3pPr>
            <a:lvl4pPr indent="0" lvl="3" marL="1028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4pPr>
            <a:lvl5pPr indent="0" lvl="4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5pPr>
            <a:lvl6pPr indent="0" lvl="5" marL="17145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6pPr>
            <a:lvl7pPr indent="0" lvl="6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7pPr>
            <a:lvl8pPr indent="0" lvl="7" marL="24003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8pPr>
            <a:lvl9pPr indent="0" lvl="8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78571"/>
              <a:buFont typeface="Questrial"/>
              <a:buNone/>
              <a:defRPr b="0" i="0" sz="1400" u="none" cap="none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7885507" y="4412456"/>
            <a:ext cx="413399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BFBF"/>
              </a:buClr>
              <a:buSzPct val="25000"/>
              <a:buFont typeface="Quest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BFBFBF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>
            <p:ph type="ctrTitle"/>
          </p:nvPr>
        </p:nvSpPr>
        <p:spPr>
          <a:xfrm>
            <a:off x="982705" y="476075"/>
            <a:ext cx="7178699" cy="24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rIns="68575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0" i="0" lang="en" sz="37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  <a:t>CODE BLUE CART:</a:t>
            </a:r>
            <a:br>
              <a:rPr b="0" i="0" lang="en" sz="37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</a:br>
            <a:r>
              <a:rPr b="0" i="0" lang="en" sz="37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  <a:t>HOMELESS RESCUE INITIATIVE</a:t>
            </a:r>
          </a:p>
        </p:txBody>
      </p:sp>
      <p:sp>
        <p:nvSpPr>
          <p:cNvPr id="174" name="Shape 174"/>
          <p:cNvSpPr txBox="1"/>
          <p:nvPr>
            <p:ph idx="1" type="subTitle"/>
          </p:nvPr>
        </p:nvSpPr>
        <p:spPr>
          <a:xfrm>
            <a:off x="867037" y="2914650"/>
            <a:ext cx="74100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b="0" i="0" lang="en" sz="16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Stephen Anderson, Angela Herb, Matthew Horger, Andrew Johnson and Conor Waldt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0" i="0" lang="en" sz="24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  <a:t>ADDRESSING COMMUNITY NEEDS</a:t>
            </a:r>
          </a:p>
        </p:txBody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360834" y="1651349"/>
            <a:ext cx="74295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-20955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Reducing risk for homeless in cold weather</a:t>
            </a:r>
          </a:p>
          <a:p>
            <a:pPr indent="-20955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Saving the lives of the homeless</a:t>
            </a:r>
          </a:p>
          <a:p>
            <a:pPr indent="-20955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Providing effective means for enacting code blue program</a:t>
            </a:r>
          </a:p>
        </p:txBody>
      </p:sp>
      <p:pic>
        <p:nvPicPr>
          <p:cNvPr id="182" name="Shape 1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35362" y="1163877"/>
            <a:ext cx="2706900" cy="180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0" i="0" lang="en" sz="24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  <a:t>GPS</a:t>
            </a:r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856058" y="2000249"/>
            <a:ext cx="74295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t/>
            </a:r>
            <a:endParaRPr b="0" i="0" sz="2100" u="none" cap="small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  <a:p>
            <a:pPr indent="-20955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More efficient transportation to safety</a:t>
            </a:r>
          </a:p>
          <a:p>
            <a:pPr indent="-20955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Device sends coordinates to server</a:t>
            </a:r>
          </a:p>
          <a:p>
            <a:pPr indent="-20955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Server stores the coordinates in the database</a:t>
            </a:r>
          </a:p>
          <a:p>
            <a:pPr indent="-20955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Content management system takes coordinates from database and inputs them into google maps.</a:t>
            </a:r>
          </a:p>
          <a:p>
            <a:pPr indent="-20955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Easy visual guide for location of homeless persons</a:t>
            </a:r>
          </a:p>
          <a:p>
            <a:pPr indent="6350" lvl="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" sz="2100"/>
              <a:t>Police communications</a:t>
            </a:r>
          </a:p>
        </p:txBody>
      </p:sp>
      <p:pic>
        <p:nvPicPr>
          <p:cNvPr id="189" name="Shape 18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30468" y="457200"/>
            <a:ext cx="2857499" cy="214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0" i="0" lang="en" sz="24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  <a:t>WEATHER CONDITION MONITORING</a:t>
            </a:r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976368" y="2186193"/>
            <a:ext cx="77676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-20955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Prototype equipped with temperature sensor</a:t>
            </a:r>
          </a:p>
          <a:p>
            <a:pPr indent="-133350" lvl="1" marL="55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Barometer and thermometer</a:t>
            </a:r>
          </a:p>
          <a:p>
            <a:pPr indent="-12065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Detects outside temperature and sends coordinates if below 32°F</a:t>
            </a:r>
          </a:p>
          <a:p>
            <a:pPr indent="-133350" lvl="1" marL="55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Helps conserve power</a:t>
            </a:r>
          </a:p>
          <a:p>
            <a:pPr indent="-133350" lvl="1" marL="55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Automatically detects Code Blue situations</a:t>
            </a:r>
          </a:p>
          <a:p>
            <a:pPr indent="-21590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t/>
            </a:r>
            <a:endParaRPr b="0" i="0" sz="1500" u="none" cap="small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196" name="Shape 1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74625" y="457208"/>
            <a:ext cx="2208000" cy="165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0" i="0" lang="en" sz="24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  <a:t>SIM CARD</a:t>
            </a:r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856058" y="2000249"/>
            <a:ext cx="74295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Allows information to be transferred from arduino to the server</a:t>
            </a: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Functions whenever it can acquire a satellite fix</a:t>
            </a:r>
          </a:p>
        </p:txBody>
      </p:sp>
      <p:pic>
        <p:nvPicPr>
          <p:cNvPr id="203" name="Shape 203"/>
          <p:cNvPicPr preferRelativeResize="0"/>
          <p:nvPr/>
        </p:nvPicPr>
        <p:blipFill rotWithShape="1">
          <a:blip r:embed="rId3">
            <a:alphaModFix/>
          </a:blip>
          <a:srcRect b="6961" l="6169" r="5444" t="10659"/>
          <a:stretch/>
        </p:blipFill>
        <p:spPr>
          <a:xfrm>
            <a:off x="5512012" y="523800"/>
            <a:ext cx="2773499" cy="170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0" i="0" lang="en" sz="24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  <a:t>RECHARGING</a:t>
            </a:r>
          </a:p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856058" y="2000249"/>
            <a:ext cx="74295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the device currently has an 8 hour battery life.</a:t>
            </a: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It must be charged by a direct USB connection.</a:t>
            </a:r>
          </a:p>
        </p:txBody>
      </p:sp>
      <p:pic>
        <p:nvPicPr>
          <p:cNvPr id="210" name="Shape 2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2225" y="294037"/>
            <a:ext cx="3539100" cy="199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0" i="0" lang="en" sz="24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  <a:t>CART FEATURES</a:t>
            </a:r>
          </a:p>
        </p:txBody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856058" y="2000249"/>
            <a:ext cx="74295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-209550" lvl="0" marL="215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Foldable</a:t>
            </a:r>
          </a:p>
          <a:p>
            <a:pPr indent="-20955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Durable</a:t>
            </a:r>
          </a:p>
          <a:p>
            <a:pPr indent="-209550" lvl="0" marL="2159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Maneuverable</a:t>
            </a:r>
          </a:p>
          <a:p>
            <a:pPr indent="-260350" lvl="1" marL="5588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All Terrain</a:t>
            </a:r>
          </a:p>
          <a:p>
            <a:pPr indent="-133350" lvl="2" marL="901700" marR="0" rtl="0" algn="l">
              <a:lnSpc>
                <a:spcPct val="100000"/>
              </a:lnSpc>
              <a:spcBef>
                <a:spcPts val="70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wheels - plastic with rubber tread</a:t>
            </a: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t/>
            </a:r>
            <a:endParaRPr b="0" i="0" sz="1500" u="none" cap="small" strike="noStrik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descr="IMG_6041[1].jpg"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7975" y="457200"/>
            <a:ext cx="2289242" cy="3052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b="0" i="0" lang="en" sz="2400" u="none" cap="none" strike="noStrike">
                <a:solidFill>
                  <a:srgbClr val="00FFFF"/>
                </a:solidFill>
                <a:latin typeface="Questrial"/>
                <a:ea typeface="Questrial"/>
                <a:cs typeface="Questrial"/>
                <a:sym typeface="Questrial"/>
              </a:rPr>
              <a:t>FUTURE IMPROVEMENTS</a:t>
            </a:r>
          </a:p>
        </p:txBody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856058" y="2000249"/>
            <a:ext cx="7429500" cy="234329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Creation of custom cart from scratch</a:t>
            </a: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Circuit board replacing components and wiring</a:t>
            </a:r>
          </a:p>
          <a:p>
            <a:pPr indent="-298450" lvl="0" marL="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lang="en" sz="2100"/>
              <a:t>Convert device to wearable fabric band</a:t>
            </a: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Sturdier prototype encasement</a:t>
            </a:r>
          </a:p>
          <a:p>
            <a:pPr indent="-2984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Char char="•"/>
            </a:pPr>
            <a:r>
              <a:rPr b="0" i="0" lang="en" sz="2100" u="none" cap="small" strike="noStrik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Advanced power saving techniques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856058" y="457200"/>
            <a:ext cx="7429500" cy="1428900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856058" y="2000249"/>
            <a:ext cx="7429500" cy="2343299"/>
          </a:xfrm>
          <a:prstGeom prst="rect">
            <a:avLst/>
          </a:prstGeom>
        </p:spPr>
        <p:txBody>
          <a:bodyPr anchorCtr="0" anchor="ctr" bIns="68575" lIns="68575" rIns="68575" tIns="6857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esh">
  <a:themeElements>
    <a:clrScheme name="Mesh">
      <a:dk1>
        <a:srgbClr val="000000"/>
      </a:dk1>
      <a:lt1>
        <a:srgbClr val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